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9" r:id="rId2"/>
    <p:sldId id="256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416" autoAdjust="0"/>
  </p:normalViewPr>
  <p:slideViewPr>
    <p:cSldViewPr>
      <p:cViewPr>
        <p:scale>
          <a:sx n="66" d="100"/>
          <a:sy n="66" d="100"/>
        </p:scale>
        <p:origin x="-15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5A5CA4-CA20-41C8-8386-36C3BCB0F10E}" type="datetimeFigureOut">
              <a:rPr lang="en-US" smtClean="0"/>
              <a:t>11/24/2012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CC0765-EA1D-42F4-8501-1784B4BC7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936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1" dirty="0" smtClean="0"/>
              <a:t>Original</a:t>
            </a:r>
            <a:r>
              <a:rPr lang="en-US" b="1" i="1" baseline="0" dirty="0" smtClean="0"/>
              <a:t> Image Credit</a:t>
            </a:r>
            <a:r>
              <a:rPr lang="en-US" baseline="0" dirty="0" smtClean="0"/>
              <a:t>: But 2007 by Christopher </a:t>
            </a:r>
            <a:r>
              <a:rPr lang="en-US" baseline="0" dirty="0" err="1" smtClean="0"/>
              <a:t>Dombres</a:t>
            </a:r>
            <a:endParaRPr lang="en-US" baseline="0" dirty="0" smtClean="0"/>
          </a:p>
          <a:p>
            <a:r>
              <a:rPr lang="en-US" dirty="0" smtClean="0"/>
              <a:t>http://www.flickr.com/photos/christopherdombres/4493564844/sizes/l/in/photostream/</a:t>
            </a:r>
          </a:p>
          <a:p>
            <a:r>
              <a:rPr lang="en-US" dirty="0" smtClean="0"/>
              <a:t>Licensed Creative Commons Attribution on July 5, 2012</a:t>
            </a:r>
          </a:p>
          <a:p>
            <a:endParaRPr lang="en-US" dirty="0" smtClean="0"/>
          </a:p>
          <a:p>
            <a:r>
              <a:rPr lang="en-US" b="1" i="1" dirty="0" smtClean="0"/>
              <a:t>What If / Yeah But concept belongs</a:t>
            </a:r>
            <a:r>
              <a:rPr lang="en-US" b="1" i="1" baseline="0" dirty="0" smtClean="0"/>
              <a:t> to David Jakes</a:t>
            </a:r>
          </a:p>
          <a:p>
            <a:r>
              <a:rPr lang="en-US" dirty="0" smtClean="0"/>
              <a:t>http://strengthofweakties.org/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i="1" dirty="0" smtClean="0"/>
              <a:t>Slide by Bill </a:t>
            </a:r>
            <a:r>
              <a:rPr lang="en-US" b="1" i="1" dirty="0" err="1" smtClean="0"/>
              <a:t>Ferriter</a:t>
            </a:r>
            <a:endParaRPr lang="en-US" b="1" i="1" dirty="0" smtClean="0"/>
          </a:p>
          <a:p>
            <a:r>
              <a:rPr lang="en-US" dirty="0" smtClean="0"/>
              <a:t>The Tempered Radical</a:t>
            </a:r>
          </a:p>
          <a:p>
            <a:r>
              <a:rPr lang="en-US" dirty="0" smtClean="0"/>
              <a:t>http://williamferriter.com</a:t>
            </a:r>
          </a:p>
          <a:p>
            <a:r>
              <a:rPr lang="en-US" dirty="0" smtClean="0"/>
              <a:t>@</a:t>
            </a:r>
            <a:r>
              <a:rPr lang="en-US" dirty="0" err="1" smtClean="0"/>
              <a:t>plugusin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C0765-EA1D-42F4-8501-1784B4BC781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7061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1" dirty="0" smtClean="0"/>
              <a:t>Original</a:t>
            </a:r>
            <a:r>
              <a:rPr lang="en-US" b="1" i="1" baseline="0" dirty="0" smtClean="0"/>
              <a:t> Image Credit</a:t>
            </a:r>
            <a:r>
              <a:rPr lang="en-US" baseline="0" dirty="0" smtClean="0"/>
              <a:t>: But 2007 by Christopher </a:t>
            </a:r>
            <a:r>
              <a:rPr lang="en-US" baseline="0" dirty="0" err="1" smtClean="0"/>
              <a:t>Dombres</a:t>
            </a:r>
            <a:endParaRPr lang="en-US" baseline="0" dirty="0" smtClean="0"/>
          </a:p>
          <a:p>
            <a:r>
              <a:rPr lang="en-US" dirty="0" smtClean="0"/>
              <a:t>http://www.flickr.com/photos/christopherdombres/4493564844/sizes/l/in/photostream/</a:t>
            </a:r>
          </a:p>
          <a:p>
            <a:r>
              <a:rPr lang="en-US" dirty="0" smtClean="0"/>
              <a:t>Licensed Creative Commons Attribution on July 5, 2012</a:t>
            </a:r>
          </a:p>
          <a:p>
            <a:endParaRPr lang="en-US" dirty="0" smtClean="0"/>
          </a:p>
          <a:p>
            <a:r>
              <a:rPr lang="en-US" b="1" i="1" dirty="0" smtClean="0"/>
              <a:t>What If / Yeah But concept belongs</a:t>
            </a:r>
            <a:r>
              <a:rPr lang="en-US" b="1" i="1" baseline="0" dirty="0" smtClean="0"/>
              <a:t> to David Jakes</a:t>
            </a:r>
          </a:p>
          <a:p>
            <a:r>
              <a:rPr lang="en-US" dirty="0" smtClean="0"/>
              <a:t>http://strengthofweakties.org/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i="1" dirty="0" smtClean="0"/>
              <a:t>Slide by Bill </a:t>
            </a:r>
            <a:r>
              <a:rPr lang="en-US" b="1" i="1" dirty="0" err="1" smtClean="0"/>
              <a:t>Ferriter</a:t>
            </a:r>
            <a:endParaRPr lang="en-US" b="1" i="1" dirty="0" smtClean="0"/>
          </a:p>
          <a:p>
            <a:r>
              <a:rPr lang="en-US" dirty="0" smtClean="0"/>
              <a:t>The Tempered Radical</a:t>
            </a:r>
          </a:p>
          <a:p>
            <a:r>
              <a:rPr lang="en-US" dirty="0" smtClean="0"/>
              <a:t>http://williamferriter.com</a:t>
            </a:r>
          </a:p>
          <a:p>
            <a:r>
              <a:rPr lang="en-US" dirty="0" smtClean="0"/>
              <a:t>@</a:t>
            </a:r>
            <a:r>
              <a:rPr lang="en-US" dirty="0" err="1" smtClean="0"/>
              <a:t>plugusin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C0765-EA1D-42F4-8501-1784B4BC781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720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F4948-00B4-4DD0-8ABF-B73DBC070698}" type="datetimeFigureOut">
              <a:rPr lang="en-US" smtClean="0"/>
              <a:t>11/24/2012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EE1AB-492A-47C8-97D8-CBA50452A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032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F4948-00B4-4DD0-8ABF-B73DBC070698}" type="datetimeFigureOut">
              <a:rPr lang="en-US" smtClean="0"/>
              <a:t>11/24/2012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EE1AB-492A-47C8-97D8-CBA50452A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386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F4948-00B4-4DD0-8ABF-B73DBC070698}" type="datetimeFigureOut">
              <a:rPr lang="en-US" smtClean="0"/>
              <a:t>11/24/2012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EE1AB-492A-47C8-97D8-CBA50452A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124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F4948-00B4-4DD0-8ABF-B73DBC070698}" type="datetimeFigureOut">
              <a:rPr lang="en-US" smtClean="0"/>
              <a:t>11/24/2012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EE1AB-492A-47C8-97D8-CBA50452A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256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F4948-00B4-4DD0-8ABF-B73DBC070698}" type="datetimeFigureOut">
              <a:rPr lang="en-US" smtClean="0"/>
              <a:t>11/24/2012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EE1AB-492A-47C8-97D8-CBA50452A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609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F4948-00B4-4DD0-8ABF-B73DBC070698}" type="datetimeFigureOut">
              <a:rPr lang="en-US" smtClean="0"/>
              <a:t>11/24/2012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EE1AB-492A-47C8-97D8-CBA50452A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02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F4948-00B4-4DD0-8ABF-B73DBC070698}" type="datetimeFigureOut">
              <a:rPr lang="en-US" smtClean="0"/>
              <a:t>11/24/2012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EE1AB-492A-47C8-97D8-CBA50452A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994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F4948-00B4-4DD0-8ABF-B73DBC070698}" type="datetimeFigureOut">
              <a:rPr lang="en-US" smtClean="0"/>
              <a:t>11/24/2012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EE1AB-492A-47C8-97D8-CBA50452A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806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F4948-00B4-4DD0-8ABF-B73DBC070698}" type="datetimeFigureOut">
              <a:rPr lang="en-US" smtClean="0"/>
              <a:t>11/24/2012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EE1AB-492A-47C8-97D8-CBA50452A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384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F4948-00B4-4DD0-8ABF-B73DBC070698}" type="datetimeFigureOut">
              <a:rPr lang="en-US" smtClean="0"/>
              <a:t>11/24/2012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EE1AB-492A-47C8-97D8-CBA50452A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836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F4948-00B4-4DD0-8ABF-B73DBC070698}" type="datetimeFigureOut">
              <a:rPr lang="en-US" smtClean="0"/>
              <a:t>11/24/2012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EE1AB-492A-47C8-97D8-CBA50452A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106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F4948-00B4-4DD0-8ABF-B73DBC070698}" type="datetimeFigureOut">
              <a:rPr lang="en-US" smtClean="0"/>
              <a:t>11/24/2012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EE1AB-492A-47C8-97D8-CBA50452A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187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8233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4343400"/>
            <a:ext cx="9144000" cy="1388405"/>
            <a:chOff x="0" y="5469595"/>
            <a:chExt cx="9144000" cy="1388405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469595"/>
              <a:ext cx="9144000" cy="371429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843678"/>
              <a:ext cx="9144000" cy="371429"/>
            </a:xfrm>
            <a:prstGeom prst="rect">
              <a:avLst/>
            </a:prstGeom>
          </p:spPr>
        </p:pic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181771"/>
              <a:ext cx="9144000" cy="371429"/>
            </a:xfrm>
            <a:prstGeom prst="rect">
              <a:avLst/>
            </a:prstGeom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486571"/>
              <a:ext cx="9144000" cy="371429"/>
            </a:xfrm>
            <a:prstGeom prst="rect">
              <a:avLst/>
            </a:prstGeom>
          </p:spPr>
        </p:pic>
      </p:grpSp>
      <p:grpSp>
        <p:nvGrpSpPr>
          <p:cNvPr id="15" name="Group 14"/>
          <p:cNvGrpSpPr/>
          <p:nvPr/>
        </p:nvGrpSpPr>
        <p:grpSpPr>
          <a:xfrm>
            <a:off x="0" y="5469595"/>
            <a:ext cx="9144000" cy="1388405"/>
            <a:chOff x="0" y="5469595"/>
            <a:chExt cx="9144000" cy="1388405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469595"/>
              <a:ext cx="9144000" cy="371429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843678"/>
              <a:ext cx="9144000" cy="371429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181771"/>
              <a:ext cx="9144000" cy="371429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486571"/>
              <a:ext cx="9144000" cy="371429"/>
            </a:xfrm>
            <a:prstGeom prst="rect">
              <a:avLst/>
            </a:prstGeom>
          </p:spPr>
        </p:pic>
      </p:grpSp>
      <p:sp>
        <p:nvSpPr>
          <p:cNvPr id="13" name="TextBox 12"/>
          <p:cNvSpPr txBox="1"/>
          <p:nvPr/>
        </p:nvSpPr>
        <p:spPr>
          <a:xfrm>
            <a:off x="3815376" y="6324600"/>
            <a:ext cx="1561646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00" dirty="0" smtClean="0">
                <a:solidFill>
                  <a:schemeClr val="tx2">
                    <a:lumMod val="50000"/>
                  </a:schemeClr>
                </a:solidFill>
                <a:latin typeface="Capture it" pitchFamily="2" charset="0"/>
              </a:rPr>
              <a:t>David Jakes</a:t>
            </a:r>
            <a:endParaRPr lang="en-US" sz="1900" dirty="0">
              <a:solidFill>
                <a:schemeClr val="tx2">
                  <a:lumMod val="50000"/>
                </a:schemeClr>
              </a:solidFill>
              <a:latin typeface="Capture it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1582357"/>
            <a:ext cx="369332" cy="1316899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200" dirty="0" smtClean="0"/>
              <a:t>http://bit.ly/Owgjj2</a:t>
            </a:r>
            <a:endParaRPr lang="en-US" sz="1200" dirty="0"/>
          </a:p>
        </p:txBody>
      </p:sp>
      <p:grpSp>
        <p:nvGrpSpPr>
          <p:cNvPr id="21" name="Group 20"/>
          <p:cNvGrpSpPr/>
          <p:nvPr/>
        </p:nvGrpSpPr>
        <p:grpSpPr>
          <a:xfrm>
            <a:off x="0" y="2971800"/>
            <a:ext cx="9144000" cy="1388405"/>
            <a:chOff x="0" y="5469595"/>
            <a:chExt cx="9144000" cy="1388405"/>
          </a:xfrm>
        </p:grpSpPr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469595"/>
              <a:ext cx="9144000" cy="371429"/>
            </a:xfrm>
            <a:prstGeom prst="rect">
              <a:avLst/>
            </a:prstGeom>
          </p:spPr>
        </p:pic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843678"/>
              <a:ext cx="9144000" cy="371429"/>
            </a:xfrm>
            <a:prstGeom prst="rect">
              <a:avLst/>
            </a:prstGeom>
          </p:spPr>
        </p:pic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181771"/>
              <a:ext cx="9144000" cy="371429"/>
            </a:xfrm>
            <a:prstGeom prst="rect">
              <a:avLst/>
            </a:prstGeom>
          </p:spPr>
        </p:pic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486571"/>
              <a:ext cx="9144000" cy="371429"/>
            </a:xfrm>
            <a:prstGeom prst="rect">
              <a:avLst/>
            </a:prstGeom>
          </p:spPr>
        </p:pic>
      </p:grpSp>
      <p:grpSp>
        <p:nvGrpSpPr>
          <p:cNvPr id="26" name="Group 25"/>
          <p:cNvGrpSpPr/>
          <p:nvPr/>
        </p:nvGrpSpPr>
        <p:grpSpPr>
          <a:xfrm>
            <a:off x="0" y="1600200"/>
            <a:ext cx="9144000" cy="1388405"/>
            <a:chOff x="0" y="5469595"/>
            <a:chExt cx="9144000" cy="1388405"/>
          </a:xfrm>
        </p:grpSpPr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469595"/>
              <a:ext cx="9144000" cy="371429"/>
            </a:xfrm>
            <a:prstGeom prst="rect">
              <a:avLst/>
            </a:prstGeom>
          </p:spPr>
        </p:pic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843678"/>
              <a:ext cx="9144000" cy="371429"/>
            </a:xfrm>
            <a:prstGeom prst="rect">
              <a:avLst/>
            </a:prstGeom>
          </p:spPr>
        </p:pic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181771"/>
              <a:ext cx="9144000" cy="371429"/>
            </a:xfrm>
            <a:prstGeom prst="rect">
              <a:avLst/>
            </a:prstGeom>
          </p:spPr>
        </p:pic>
        <p:pic>
          <p:nvPicPr>
            <p:cNvPr id="30" name="Picture 2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486571"/>
              <a:ext cx="9144000" cy="371429"/>
            </a:xfrm>
            <a:prstGeom prst="rect">
              <a:avLst/>
            </a:prstGeom>
          </p:spPr>
        </p:pic>
      </p:grpSp>
      <p:grpSp>
        <p:nvGrpSpPr>
          <p:cNvPr id="31" name="Group 30"/>
          <p:cNvGrpSpPr/>
          <p:nvPr/>
        </p:nvGrpSpPr>
        <p:grpSpPr>
          <a:xfrm>
            <a:off x="0" y="211795"/>
            <a:ext cx="9144000" cy="1388405"/>
            <a:chOff x="0" y="5469595"/>
            <a:chExt cx="9144000" cy="1388405"/>
          </a:xfrm>
        </p:grpSpPr>
        <p:pic>
          <p:nvPicPr>
            <p:cNvPr id="32" name="Picture 3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469595"/>
              <a:ext cx="9144000" cy="371429"/>
            </a:xfrm>
            <a:prstGeom prst="rect">
              <a:avLst/>
            </a:prstGeom>
          </p:spPr>
        </p:pic>
        <p:pic>
          <p:nvPicPr>
            <p:cNvPr id="33" name="Picture 3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843678"/>
              <a:ext cx="9144000" cy="371429"/>
            </a:xfrm>
            <a:prstGeom prst="rect">
              <a:avLst/>
            </a:prstGeom>
          </p:spPr>
        </p:pic>
        <p:pic>
          <p:nvPicPr>
            <p:cNvPr id="34" name="Picture 3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181771"/>
              <a:ext cx="9144000" cy="371429"/>
            </a:xfrm>
            <a:prstGeom prst="rect">
              <a:avLst/>
            </a:prstGeom>
          </p:spPr>
        </p:pic>
        <p:pic>
          <p:nvPicPr>
            <p:cNvPr id="35" name="Picture 3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486571"/>
              <a:ext cx="9144000" cy="371429"/>
            </a:xfrm>
            <a:prstGeom prst="rect">
              <a:avLst/>
            </a:prstGeom>
          </p:spPr>
        </p:pic>
      </p:grpSp>
      <p:grpSp>
        <p:nvGrpSpPr>
          <p:cNvPr id="36" name="Group 35"/>
          <p:cNvGrpSpPr/>
          <p:nvPr/>
        </p:nvGrpSpPr>
        <p:grpSpPr>
          <a:xfrm>
            <a:off x="0" y="0"/>
            <a:ext cx="9144000" cy="1388405"/>
            <a:chOff x="0" y="5469595"/>
            <a:chExt cx="9144000" cy="1388405"/>
          </a:xfrm>
        </p:grpSpPr>
        <p:pic>
          <p:nvPicPr>
            <p:cNvPr id="37" name="Picture 3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469595"/>
              <a:ext cx="9144000" cy="371429"/>
            </a:xfrm>
            <a:prstGeom prst="rect">
              <a:avLst/>
            </a:prstGeom>
          </p:spPr>
        </p:pic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843678"/>
              <a:ext cx="9144000" cy="371429"/>
            </a:xfrm>
            <a:prstGeom prst="rect">
              <a:avLst/>
            </a:prstGeom>
          </p:spPr>
        </p:pic>
        <p:pic>
          <p:nvPicPr>
            <p:cNvPr id="39" name="Picture 3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181771"/>
              <a:ext cx="9144000" cy="371429"/>
            </a:xfrm>
            <a:prstGeom prst="rect">
              <a:avLst/>
            </a:prstGeom>
          </p:spPr>
        </p:pic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486571"/>
              <a:ext cx="9144000" cy="371429"/>
            </a:xfrm>
            <a:prstGeom prst="rect">
              <a:avLst/>
            </a:prstGeom>
          </p:spPr>
        </p:pic>
      </p:grp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47"/>
          <a:stretch/>
        </p:blipFill>
        <p:spPr>
          <a:xfrm>
            <a:off x="595699" y="0"/>
            <a:ext cx="8001000" cy="478589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84666" y="4343400"/>
            <a:ext cx="8823067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100" dirty="0" smtClean="0">
                <a:solidFill>
                  <a:srgbClr val="C00000"/>
                </a:solidFill>
                <a:latin typeface="Capture it" pitchFamily="2" charset="0"/>
              </a:rPr>
              <a:t>Driving change </a:t>
            </a:r>
            <a:r>
              <a:rPr lang="en-US" sz="3000" dirty="0" smtClean="0">
                <a:solidFill>
                  <a:schemeClr val="tx2">
                    <a:lumMod val="50000"/>
                  </a:schemeClr>
                </a:solidFill>
                <a:latin typeface="Capture it" pitchFamily="2" charset="0"/>
              </a:rPr>
              <a:t>in challenging circumstances depends on leaders with a willingness to ask</a:t>
            </a:r>
            <a:r>
              <a:rPr lang="en-US" sz="3100" dirty="0" smtClean="0">
                <a:solidFill>
                  <a:schemeClr val="tx2">
                    <a:lumMod val="50000"/>
                  </a:schemeClr>
                </a:solidFill>
                <a:latin typeface="Capture it" pitchFamily="2" charset="0"/>
              </a:rPr>
              <a:t> </a:t>
            </a:r>
            <a:r>
              <a:rPr lang="en-US" sz="3200" dirty="0" smtClean="0">
                <a:solidFill>
                  <a:srgbClr val="C00000"/>
                </a:solidFill>
                <a:latin typeface="Capture it" pitchFamily="2" charset="0"/>
              </a:rPr>
              <a:t>“What if” </a:t>
            </a:r>
            <a:r>
              <a:rPr lang="en-US" sz="3000" dirty="0" smtClean="0">
                <a:solidFill>
                  <a:schemeClr val="tx2">
                    <a:lumMod val="50000"/>
                  </a:schemeClr>
                </a:solidFill>
                <a:latin typeface="Capture it" pitchFamily="2" charset="0"/>
              </a:rPr>
              <a:t>when faced with a never-ending stream of “Yeah, Buts.”</a:t>
            </a:r>
            <a:endParaRPr lang="en-US" sz="3000" dirty="0">
              <a:solidFill>
                <a:schemeClr val="tx2">
                  <a:lumMod val="50000"/>
                </a:schemeClr>
              </a:solidFill>
              <a:latin typeface="Capture it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459" y="1711662"/>
            <a:ext cx="346249" cy="1166345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http://bit.ly/Owgjj2</a:t>
            </a:r>
          </a:p>
        </p:txBody>
      </p:sp>
    </p:spTree>
    <p:extLst>
      <p:ext uri="{BB962C8B-B14F-4D97-AF65-F5344CB8AC3E}">
        <p14:creationId xmlns:p14="http://schemas.microsoft.com/office/powerpoint/2010/main" val="411605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68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135</Words>
  <Application>Microsoft Office PowerPoint</Application>
  <PresentationFormat>On-screen Show (4:3)</PresentationFormat>
  <Paragraphs>30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Home</dc:creator>
  <cp:lastModifiedBy>Ferriter</cp:lastModifiedBy>
  <cp:revision>10</cp:revision>
  <dcterms:created xsi:type="dcterms:W3CDTF">2012-07-05T22:03:39Z</dcterms:created>
  <dcterms:modified xsi:type="dcterms:W3CDTF">2012-11-24T13:51:20Z</dcterms:modified>
</cp:coreProperties>
</file>